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A901DF36-F64D-4FCD-B0E6-A4B9B044E97C}" type="datetimeFigureOut">
              <a:rPr lang="hr-HR" smtClean="0"/>
              <a:t>23.10.2019</a:t>
            </a:fld>
            <a:endParaRPr lang="hr-H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hr-H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3F3DD33B-D86C-4FE6-9B93-F7DE1A0160FF}" type="slidenum">
              <a:rPr lang="hr-HR" smtClean="0"/>
              <a:t>‹#›</a:t>
            </a:fld>
            <a:endParaRPr lang="hr-HR"/>
          </a:p>
        </p:txBody>
      </p:sp>
    </p:spTree>
    <p:extLst>
      <p:ext uri="{BB962C8B-B14F-4D97-AF65-F5344CB8AC3E}">
        <p14:creationId xmlns:p14="http://schemas.microsoft.com/office/powerpoint/2010/main" val="7196990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01DF36-F64D-4FCD-B0E6-A4B9B044E97C}" type="datetimeFigureOut">
              <a:rPr lang="hr-HR" smtClean="0"/>
              <a:t>23.10.2019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F3DD33B-D86C-4FE6-9B93-F7DE1A0160FF}" type="slidenum">
              <a:rPr lang="hr-HR" smtClean="0"/>
              <a:t>‹#›</a:t>
            </a:fld>
            <a:endParaRPr lang="hr-HR"/>
          </a:p>
        </p:txBody>
      </p:sp>
    </p:spTree>
    <p:extLst>
      <p:ext uri="{BB962C8B-B14F-4D97-AF65-F5344CB8AC3E}">
        <p14:creationId xmlns:p14="http://schemas.microsoft.com/office/powerpoint/2010/main" val="370217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01DF36-F64D-4FCD-B0E6-A4B9B044E97C}" type="datetimeFigureOut">
              <a:rPr lang="hr-HR" smtClean="0"/>
              <a:t>23.10.2019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F3DD33B-D86C-4FE6-9B93-F7DE1A0160FF}" type="slidenum">
              <a:rPr lang="hr-HR" smtClean="0"/>
              <a:t>‹#›</a:t>
            </a:fld>
            <a:endParaRPr lang="hr-HR"/>
          </a:p>
        </p:txBody>
      </p:sp>
    </p:spTree>
    <p:extLst>
      <p:ext uri="{BB962C8B-B14F-4D97-AF65-F5344CB8AC3E}">
        <p14:creationId xmlns:p14="http://schemas.microsoft.com/office/powerpoint/2010/main" val="2852297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01DF36-F64D-4FCD-B0E6-A4B9B044E97C}" type="datetimeFigureOut">
              <a:rPr lang="hr-HR" smtClean="0"/>
              <a:t>23.10.2019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F3DD33B-D86C-4FE6-9B93-F7DE1A0160FF}" type="slidenum">
              <a:rPr lang="hr-HR" smtClean="0"/>
              <a:t>‹#›</a:t>
            </a:fld>
            <a:endParaRPr lang="hr-HR"/>
          </a:p>
        </p:txBody>
      </p:sp>
    </p:spTree>
    <p:extLst>
      <p:ext uri="{BB962C8B-B14F-4D97-AF65-F5344CB8AC3E}">
        <p14:creationId xmlns:p14="http://schemas.microsoft.com/office/powerpoint/2010/main" val="88319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A901DF36-F64D-4FCD-B0E6-A4B9B044E97C}" type="datetimeFigureOut">
              <a:rPr lang="hr-HR" smtClean="0"/>
              <a:t>23.10.2019</a:t>
            </a:fld>
            <a:endParaRPr lang="hr-H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hr-HR"/>
          </a:p>
        </p:txBody>
      </p:sp>
      <p:sp>
        <p:nvSpPr>
          <p:cNvPr id="6" name="Slide Number Placeholder 5"/>
          <p:cNvSpPr>
            <a:spLocks noGrp="1"/>
          </p:cNvSpPr>
          <p:nvPr>
            <p:ph type="sldNum" sz="quarter" idx="12"/>
          </p:nvPr>
        </p:nvSpPr>
        <p:spPr>
          <a:xfrm>
            <a:off x="8604504" y="5211060"/>
            <a:ext cx="2112264" cy="228600"/>
          </a:xfrm>
        </p:spPr>
        <p:txBody>
          <a:bodyPr/>
          <a:lstStyle/>
          <a:p>
            <a:fld id="{3F3DD33B-D86C-4FE6-9B93-F7DE1A0160FF}" type="slidenum">
              <a:rPr lang="hr-HR" smtClean="0"/>
              <a:t>‹#›</a:t>
            </a:fld>
            <a:endParaRPr lang="hr-HR"/>
          </a:p>
        </p:txBody>
      </p:sp>
    </p:spTree>
    <p:extLst>
      <p:ext uri="{BB962C8B-B14F-4D97-AF65-F5344CB8AC3E}">
        <p14:creationId xmlns:p14="http://schemas.microsoft.com/office/powerpoint/2010/main" val="171093756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01DF36-F64D-4FCD-B0E6-A4B9B044E97C}" type="datetimeFigureOut">
              <a:rPr lang="hr-HR" smtClean="0"/>
              <a:t>23.10.2019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F3DD33B-D86C-4FE6-9B93-F7DE1A0160FF}" type="slidenum">
              <a:rPr lang="hr-HR" smtClean="0"/>
              <a:t>‹#›</a:t>
            </a:fld>
            <a:endParaRPr lang="hr-HR"/>
          </a:p>
        </p:txBody>
      </p:sp>
    </p:spTree>
    <p:extLst>
      <p:ext uri="{BB962C8B-B14F-4D97-AF65-F5344CB8AC3E}">
        <p14:creationId xmlns:p14="http://schemas.microsoft.com/office/powerpoint/2010/main" val="265631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01DF36-F64D-4FCD-B0E6-A4B9B044E97C}" type="datetimeFigureOut">
              <a:rPr lang="hr-HR" smtClean="0"/>
              <a:t>23.10.2019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F3DD33B-D86C-4FE6-9B93-F7DE1A0160FF}" type="slidenum">
              <a:rPr lang="hr-HR" smtClean="0"/>
              <a:t>‹#›</a:t>
            </a:fld>
            <a:endParaRPr lang="hr-HR"/>
          </a:p>
        </p:txBody>
      </p:sp>
    </p:spTree>
    <p:extLst>
      <p:ext uri="{BB962C8B-B14F-4D97-AF65-F5344CB8AC3E}">
        <p14:creationId xmlns:p14="http://schemas.microsoft.com/office/powerpoint/2010/main" val="171421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01DF36-F64D-4FCD-B0E6-A4B9B044E97C}" type="datetimeFigureOut">
              <a:rPr lang="hr-HR" smtClean="0"/>
              <a:t>23.10.2019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F3DD33B-D86C-4FE6-9B93-F7DE1A0160FF}" type="slidenum">
              <a:rPr lang="hr-HR" smtClean="0"/>
              <a:t>‹#›</a:t>
            </a:fld>
            <a:endParaRPr lang="hr-HR"/>
          </a:p>
        </p:txBody>
      </p:sp>
    </p:spTree>
    <p:extLst>
      <p:ext uri="{BB962C8B-B14F-4D97-AF65-F5344CB8AC3E}">
        <p14:creationId xmlns:p14="http://schemas.microsoft.com/office/powerpoint/2010/main" val="4142182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01DF36-F64D-4FCD-B0E6-A4B9B044E97C}" type="datetimeFigureOut">
              <a:rPr lang="hr-HR" smtClean="0"/>
              <a:t>23.10.2019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F3DD33B-D86C-4FE6-9B93-F7DE1A0160FF}" type="slidenum">
              <a:rPr lang="hr-HR" smtClean="0"/>
              <a:t>‹#›</a:t>
            </a:fld>
            <a:endParaRPr lang="hr-HR"/>
          </a:p>
        </p:txBody>
      </p:sp>
    </p:spTree>
    <p:extLst>
      <p:ext uri="{BB962C8B-B14F-4D97-AF65-F5344CB8AC3E}">
        <p14:creationId xmlns:p14="http://schemas.microsoft.com/office/powerpoint/2010/main" val="983342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A901DF36-F64D-4FCD-B0E6-A4B9B044E97C}" type="datetimeFigureOut">
              <a:rPr lang="hr-HR" smtClean="0"/>
              <a:t>23.10.2019</a:t>
            </a:fld>
            <a:endParaRPr lang="hr-HR"/>
          </a:p>
        </p:txBody>
      </p:sp>
      <p:sp>
        <p:nvSpPr>
          <p:cNvPr id="9" name="Footer Placeholder 8"/>
          <p:cNvSpPr>
            <a:spLocks noGrp="1"/>
          </p:cNvSpPr>
          <p:nvPr>
            <p:ph type="ftr" sz="quarter" idx="11"/>
          </p:nvPr>
        </p:nvSpPr>
        <p:spPr/>
        <p:txBody>
          <a:bodyPr/>
          <a:lstStyle>
            <a:lvl1pPr algn="r">
              <a:defRPr/>
            </a:lvl1pPr>
          </a:lstStyle>
          <a:p>
            <a:endParaRPr lang="hr-H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3F3DD33B-D86C-4FE6-9B93-F7DE1A0160FF}" type="slidenum">
              <a:rPr lang="hr-HR" smtClean="0"/>
              <a:t>‹#›</a:t>
            </a:fld>
            <a:endParaRPr lang="hr-H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928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901DF36-F64D-4FCD-B0E6-A4B9B044E97C}" type="datetimeFigureOut">
              <a:rPr lang="hr-HR" smtClean="0"/>
              <a:t>23.10.2019</a:t>
            </a:fld>
            <a:endParaRPr lang="hr-H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hr-H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3F3DD33B-D86C-4FE6-9B93-F7DE1A0160FF}" type="slidenum">
              <a:rPr lang="hr-HR" smtClean="0"/>
              <a:t>‹#›</a:t>
            </a:fld>
            <a:endParaRPr lang="hr-H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489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A901DF36-F64D-4FCD-B0E6-A4B9B044E97C}" type="datetimeFigureOut">
              <a:rPr lang="hr-HR" smtClean="0"/>
              <a:t>23.10.2019</a:t>
            </a:fld>
            <a:endParaRPr lang="hr-H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hr-H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F3DD33B-D86C-4FE6-9B93-F7DE1A0160FF}" type="slidenum">
              <a:rPr lang="hr-HR" smtClean="0"/>
              <a:t>‹#›</a:t>
            </a:fld>
            <a:endParaRPr lang="hr-HR"/>
          </a:p>
        </p:txBody>
      </p:sp>
    </p:spTree>
    <p:extLst>
      <p:ext uri="{BB962C8B-B14F-4D97-AF65-F5344CB8AC3E}">
        <p14:creationId xmlns:p14="http://schemas.microsoft.com/office/powerpoint/2010/main" val="383720844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2092548"/>
          </a:xfrm>
        </p:spPr>
        <p:txBody>
          <a:bodyPr/>
          <a:lstStyle/>
          <a:p>
            <a:r>
              <a:rPr lang="hr-HR" sz="6000" dirty="0" smtClean="0"/>
              <a:t>Katalog proizvoda</a:t>
            </a:r>
            <a:endParaRPr lang="hr-HR" sz="6000" dirty="0"/>
          </a:p>
        </p:txBody>
      </p:sp>
      <p:sp>
        <p:nvSpPr>
          <p:cNvPr id="3" name="Subtitle 2"/>
          <p:cNvSpPr>
            <a:spLocks noGrp="1"/>
          </p:cNvSpPr>
          <p:nvPr>
            <p:ph type="subTitle" idx="1"/>
          </p:nvPr>
        </p:nvSpPr>
        <p:spPr>
          <a:xfrm>
            <a:off x="1562100" y="3933645"/>
            <a:ext cx="9070848" cy="1466491"/>
          </a:xfrm>
        </p:spPr>
        <p:txBody>
          <a:bodyPr/>
          <a:lstStyle/>
          <a:p>
            <a:r>
              <a:rPr lang="hr-HR" sz="3600" dirty="0" smtClean="0"/>
              <a:t>ZADRUGE „PRO NOS”</a:t>
            </a:r>
          </a:p>
          <a:p>
            <a:endParaRPr lang="hr-HR" dirty="0" smtClean="0"/>
          </a:p>
          <a:p>
            <a:endParaRPr lang="hr-HR" dirty="0" smtClean="0"/>
          </a:p>
          <a:p>
            <a:r>
              <a:rPr lang="hr-HR" dirty="0" smtClean="0"/>
              <a:t>MEDICINSKA ŠKOLA OSIJEK </a:t>
            </a:r>
          </a:p>
          <a:p>
            <a:endParaRPr lang="hr-HR" dirty="0"/>
          </a:p>
        </p:txBody>
      </p:sp>
    </p:spTree>
    <p:extLst>
      <p:ext uri="{BB962C8B-B14F-4D97-AF65-F5344CB8AC3E}">
        <p14:creationId xmlns:p14="http://schemas.microsoft.com/office/powerpoint/2010/main" val="3734831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GEL ZA ZGLOBOVE I MIŠIĆE</a:t>
            </a:r>
            <a:endParaRPr lang="hr-HR" dirty="0"/>
          </a:p>
        </p:txBody>
      </p:sp>
      <p:sp>
        <p:nvSpPr>
          <p:cNvPr id="4" name="Text Placeholder 3"/>
          <p:cNvSpPr>
            <a:spLocks noGrp="1"/>
          </p:cNvSpPr>
          <p:nvPr>
            <p:ph type="body" sz="half" idx="2"/>
          </p:nvPr>
        </p:nvSpPr>
        <p:spPr/>
        <p:txBody>
          <a:bodyPr>
            <a:normAutofit fontScale="85000" lnSpcReduction="20000"/>
          </a:bodyPr>
          <a:lstStyle/>
          <a:p>
            <a:r>
              <a:rPr lang="hr-HR" dirty="0"/>
              <a:t>Gel se koristi kod bolnih zglobova i mišića, djeluje protuupalno i opuštajuće. Koristi se izvana po potrebi kao simptomatska terapija.</a:t>
            </a:r>
          </a:p>
          <a:p>
            <a:r>
              <a:rPr lang="hr-HR" dirty="0"/>
              <a:t>Macerat gospine trave sadrži blagotvorne sastojke iznimnog protuupalnog djelovanja. Djeluje i analgetski i regenerativno. Eterično ulje ružmarina i kamfora djeluje  kao miorelaksans, analgetik te daje osjećaj rasterećenja. Eterično ulje paprene metvice djeluje antibakterijski i antivirusno. Lokalno je snažan analgetik te pomaže kod mišićnih bolova. </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6000" y="609600"/>
            <a:ext cx="7112000" cy="5334000"/>
          </a:xfrm>
        </p:spPr>
      </p:pic>
    </p:spTree>
    <p:extLst>
      <p:ext uri="{BB962C8B-B14F-4D97-AF65-F5344CB8AC3E}">
        <p14:creationId xmlns:p14="http://schemas.microsoft.com/office/powerpoint/2010/main" val="1602031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296400" y="603504"/>
            <a:ext cx="2432304" cy="1216060"/>
          </a:xfrm>
        </p:spPr>
        <p:txBody>
          <a:bodyPr/>
          <a:lstStyle/>
          <a:p>
            <a:r>
              <a:rPr lang="hr-HR" dirty="0" smtClean="0"/>
              <a:t>GEL KOJI GRIJE</a:t>
            </a:r>
            <a:endParaRPr lang="hr-HR" dirty="0"/>
          </a:p>
        </p:txBody>
      </p:sp>
      <p:pic>
        <p:nvPicPr>
          <p:cNvPr id="5" name="Rezervirano mjesto slik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402" r="12402"/>
          <a:stretch>
            <a:fillRect/>
          </a:stretch>
        </p:blipFill>
        <p:spPr>
          <a:xfrm>
            <a:off x="228599" y="219271"/>
            <a:ext cx="8531352" cy="6382512"/>
          </a:xfrm>
        </p:spPr>
      </p:pic>
      <p:sp>
        <p:nvSpPr>
          <p:cNvPr id="4" name="Rezervirano mjesto teksta 3"/>
          <p:cNvSpPr>
            <a:spLocks noGrp="1"/>
          </p:cNvSpPr>
          <p:nvPr>
            <p:ph type="body" sz="half" idx="2"/>
          </p:nvPr>
        </p:nvSpPr>
        <p:spPr>
          <a:xfrm>
            <a:off x="9296400" y="2105891"/>
            <a:ext cx="2432304" cy="4165599"/>
          </a:xfrm>
        </p:spPr>
        <p:txBody>
          <a:bodyPr>
            <a:normAutofit fontScale="92500"/>
          </a:bodyPr>
          <a:lstStyle/>
          <a:p>
            <a:r>
              <a:rPr lang="hr-HR" dirty="0" smtClean="0"/>
              <a:t>Gel se koristi kod bolova i grčeva u mišićima i tetivama zbog analgetičkih i protuupalnih svojstava.</a:t>
            </a:r>
            <a:r>
              <a:rPr lang="hr-HR" dirty="0"/>
              <a:t> Koristi se izvana po potrebi kao simptomatska terapija</a:t>
            </a:r>
            <a:r>
              <a:rPr lang="hr-HR" dirty="0" smtClean="0"/>
              <a:t>.</a:t>
            </a:r>
            <a:r>
              <a:rPr lang="hr-HR" dirty="0"/>
              <a:t> </a:t>
            </a:r>
            <a:r>
              <a:rPr lang="hr-HR" dirty="0" err="1"/>
              <a:t>Macerat</a:t>
            </a:r>
            <a:r>
              <a:rPr lang="hr-HR" dirty="0"/>
              <a:t> gospine trave sadrži blagotvorne sastojke iznimnog </a:t>
            </a:r>
            <a:r>
              <a:rPr lang="hr-HR"/>
              <a:t>protuupalnog </a:t>
            </a:r>
            <a:r>
              <a:rPr lang="hr-HR" smtClean="0"/>
              <a:t> i regenerativnog </a:t>
            </a:r>
            <a:r>
              <a:rPr lang="hr-HR" dirty="0" smtClean="0"/>
              <a:t>djelovanja</a:t>
            </a:r>
            <a:r>
              <a:rPr lang="hr-HR" dirty="0"/>
              <a:t>. </a:t>
            </a:r>
            <a:r>
              <a:rPr lang="hr-HR" dirty="0" smtClean="0"/>
              <a:t>Eterično </a:t>
            </a:r>
            <a:r>
              <a:rPr lang="hr-HR" dirty="0"/>
              <a:t>ulje ružmarina </a:t>
            </a:r>
            <a:r>
              <a:rPr lang="hr-HR" dirty="0" smtClean="0"/>
              <a:t>kamfora</a:t>
            </a:r>
            <a:r>
              <a:rPr lang="hr-HR" dirty="0"/>
              <a:t> djeluje  kao </a:t>
            </a:r>
            <a:r>
              <a:rPr lang="hr-HR" dirty="0" err="1"/>
              <a:t>miorelaksans</a:t>
            </a:r>
            <a:r>
              <a:rPr lang="hr-HR" dirty="0"/>
              <a:t>, analgetik te daje osjećaj rasterećenja. Eterično </a:t>
            </a:r>
            <a:r>
              <a:rPr lang="hr-HR" dirty="0" smtClean="0"/>
              <a:t>ulje polegnutog zimzelena lokalno djeluje </a:t>
            </a:r>
            <a:r>
              <a:rPr lang="hr-HR" dirty="0" err="1" smtClean="0"/>
              <a:t>protuuplano,analgetično</a:t>
            </a:r>
            <a:r>
              <a:rPr lang="hr-HR" dirty="0" smtClean="0"/>
              <a:t> i </a:t>
            </a:r>
            <a:r>
              <a:rPr lang="hr-HR" dirty="0" err="1" smtClean="0"/>
              <a:t>spazmolitično</a:t>
            </a:r>
            <a:r>
              <a:rPr lang="hr-HR" dirty="0" smtClean="0"/>
              <a:t>.</a:t>
            </a:r>
            <a:endParaRPr lang="hr-HR" dirty="0"/>
          </a:p>
        </p:txBody>
      </p:sp>
    </p:spTree>
    <p:extLst>
      <p:ext uri="{BB962C8B-B14F-4D97-AF65-F5344CB8AC3E}">
        <p14:creationId xmlns:p14="http://schemas.microsoft.com/office/powerpoint/2010/main" val="386663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NEVENOVA MAST</a:t>
            </a:r>
            <a:endParaRPr lang="hr-HR" dirty="0"/>
          </a:p>
        </p:txBody>
      </p:sp>
      <p:pic>
        <p:nvPicPr>
          <p:cNvPr id="5" name="Rezervirano mjesto sadržaja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291" y="609600"/>
            <a:ext cx="8072582" cy="5689600"/>
          </a:xfrm>
        </p:spPr>
      </p:pic>
      <p:sp>
        <p:nvSpPr>
          <p:cNvPr id="4" name="Rezervirano mjesto teksta 3"/>
          <p:cNvSpPr>
            <a:spLocks noGrp="1"/>
          </p:cNvSpPr>
          <p:nvPr>
            <p:ph type="body" sz="half" idx="2"/>
          </p:nvPr>
        </p:nvSpPr>
        <p:spPr/>
        <p:txBody>
          <a:bodyPr>
            <a:normAutofit fontScale="92500" lnSpcReduction="20000"/>
          </a:bodyPr>
          <a:lstStyle/>
          <a:p>
            <a:r>
              <a:rPr lang="hr-HR" dirty="0" err="1" smtClean="0"/>
              <a:t>Nevenova</a:t>
            </a:r>
            <a:r>
              <a:rPr lang="hr-HR" dirty="0" smtClean="0"/>
              <a:t> mast se koristi kod </a:t>
            </a:r>
            <a:r>
              <a:rPr lang="hr-HR" dirty="0" err="1" smtClean="0"/>
              <a:t>oštećne</a:t>
            </a:r>
            <a:r>
              <a:rPr lang="hr-HR" dirty="0" smtClean="0"/>
              <a:t> kože i kože sklone alergijama, te kod </a:t>
            </a:r>
            <a:r>
              <a:rPr lang="hr-HR" dirty="0" err="1" smtClean="0"/>
              <a:t>atopijskog</a:t>
            </a:r>
            <a:r>
              <a:rPr lang="hr-HR" dirty="0" smtClean="0"/>
              <a:t> dermatitisa. </a:t>
            </a:r>
          </a:p>
          <a:p>
            <a:r>
              <a:rPr lang="hr-HR" dirty="0" smtClean="0"/>
              <a:t>Sastoji se od </a:t>
            </a:r>
            <a:r>
              <a:rPr lang="hr-HR" dirty="0" err="1" smtClean="0"/>
              <a:t>macerata</a:t>
            </a:r>
            <a:r>
              <a:rPr lang="hr-HR" dirty="0" smtClean="0"/>
              <a:t> nevena koji ima protuupalno djelovanje.</a:t>
            </a:r>
          </a:p>
          <a:p>
            <a:r>
              <a:rPr lang="hr-HR" dirty="0" err="1" smtClean="0"/>
              <a:t>Hidrolat</a:t>
            </a:r>
            <a:r>
              <a:rPr lang="hr-HR" dirty="0" smtClean="0"/>
              <a:t> rimske kamilice ima umirujuće djelovanje. Iznimno je blag te se koristi kod crvenila kože, osipa, </a:t>
            </a:r>
            <a:r>
              <a:rPr lang="hr-HR" dirty="0" err="1" smtClean="0"/>
              <a:t>alergisjkih</a:t>
            </a:r>
            <a:r>
              <a:rPr lang="hr-HR" dirty="0" smtClean="0"/>
              <a:t> reakcija.</a:t>
            </a:r>
          </a:p>
          <a:p>
            <a:r>
              <a:rPr lang="hr-HR" dirty="0" smtClean="0"/>
              <a:t>Sinergističkim djelovanjem navedenih sastojaka postiže se harmonija  njege kože cijelog tijela.</a:t>
            </a:r>
          </a:p>
          <a:p>
            <a:endParaRPr lang="hr-HR" dirty="0"/>
          </a:p>
        </p:txBody>
      </p:sp>
    </p:spTree>
    <p:extLst>
      <p:ext uri="{BB962C8B-B14F-4D97-AF65-F5344CB8AC3E}">
        <p14:creationId xmlns:p14="http://schemas.microsoft.com/office/powerpoint/2010/main" val="323564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MASKA ZA LICE</a:t>
            </a:r>
            <a:endParaRPr lang="hr-HR" dirty="0"/>
          </a:p>
        </p:txBody>
      </p:sp>
      <p:pic>
        <p:nvPicPr>
          <p:cNvPr id="5" name="Rezervirano mjesto sadržaja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6000" y="609600"/>
            <a:ext cx="7112000" cy="5541818"/>
          </a:xfrm>
        </p:spPr>
      </p:pic>
      <p:sp>
        <p:nvSpPr>
          <p:cNvPr id="4" name="Rezervirano mjesto teksta 3"/>
          <p:cNvSpPr>
            <a:spLocks noGrp="1"/>
          </p:cNvSpPr>
          <p:nvPr>
            <p:ph type="body" sz="half" idx="2"/>
          </p:nvPr>
        </p:nvSpPr>
        <p:spPr/>
        <p:txBody>
          <a:bodyPr>
            <a:normAutofit fontScale="92500" lnSpcReduction="10000"/>
          </a:bodyPr>
          <a:lstStyle/>
          <a:p>
            <a:r>
              <a:rPr lang="hr-HR" dirty="0" smtClean="0"/>
              <a:t>Zelena glina, prirodnog porijekla izvlači toksine iz kože, uklanja površinski sloj kože- djeluje kao </a:t>
            </a:r>
            <a:r>
              <a:rPr lang="hr-HR" dirty="0" err="1" smtClean="0"/>
              <a:t>piling</a:t>
            </a:r>
            <a:r>
              <a:rPr lang="hr-HR" dirty="0" smtClean="0"/>
              <a:t>, a koži donosi minerale.</a:t>
            </a:r>
          </a:p>
          <a:p>
            <a:r>
              <a:rPr lang="hr-HR" dirty="0" smtClean="0"/>
              <a:t>Ulje slatkog badema njeguje kožu, zadržava vlažnost.</a:t>
            </a:r>
          </a:p>
          <a:p>
            <a:r>
              <a:rPr lang="hr-HR" dirty="0" err="1" smtClean="0"/>
              <a:t>Hidrolat</a:t>
            </a:r>
            <a:r>
              <a:rPr lang="hr-HR" dirty="0" smtClean="0"/>
              <a:t> </a:t>
            </a:r>
            <a:r>
              <a:rPr lang="hr-HR" dirty="0" err="1" smtClean="0"/>
              <a:t>hamamelisa</a:t>
            </a:r>
            <a:r>
              <a:rPr lang="hr-HR" dirty="0" smtClean="0"/>
              <a:t> ima protuupalna svojstva i steže kožu.</a:t>
            </a:r>
          </a:p>
          <a:p>
            <a:r>
              <a:rPr lang="hr-HR" dirty="0" smtClean="0"/>
              <a:t>Nakon primjene maske koža postaje meka i glatka.</a:t>
            </a:r>
          </a:p>
          <a:p>
            <a:r>
              <a:rPr lang="hr-HR" dirty="0" smtClean="0"/>
              <a:t>Preporučuje se nanositi dva puta tjedno.</a:t>
            </a:r>
            <a:endParaRPr lang="hr-HR" dirty="0"/>
          </a:p>
        </p:txBody>
      </p:sp>
    </p:spTree>
    <p:extLst>
      <p:ext uri="{BB962C8B-B14F-4D97-AF65-F5344CB8AC3E}">
        <p14:creationId xmlns:p14="http://schemas.microsoft.com/office/powerpoint/2010/main" val="777473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71708" y="607392"/>
            <a:ext cx="2555471" cy="1433844"/>
          </a:xfrm>
        </p:spPr>
        <p:txBody>
          <a:bodyPr>
            <a:normAutofit/>
          </a:bodyPr>
          <a:lstStyle/>
          <a:p>
            <a:r>
              <a:rPr lang="hr-HR" sz="2700" dirty="0" smtClean="0"/>
              <a:t>HIDRATANTNA GELKREMA KOD AKNI</a:t>
            </a:r>
            <a:endParaRPr lang="hr-HR" sz="2700" dirty="0"/>
          </a:p>
        </p:txBody>
      </p:sp>
      <p:pic>
        <p:nvPicPr>
          <p:cNvPr id="5" name="Rezervirano mjesto sadržaja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572655" y="609598"/>
            <a:ext cx="7555345" cy="5726545"/>
          </a:xfrm>
        </p:spPr>
      </p:pic>
      <p:sp>
        <p:nvSpPr>
          <p:cNvPr id="4" name="Rezervirano mjesto teksta 3"/>
          <p:cNvSpPr>
            <a:spLocks noGrp="1"/>
          </p:cNvSpPr>
          <p:nvPr>
            <p:ph type="body" sz="half" idx="2"/>
          </p:nvPr>
        </p:nvSpPr>
        <p:spPr/>
        <p:txBody>
          <a:bodyPr>
            <a:normAutofit fontScale="70000" lnSpcReduction="20000"/>
          </a:bodyPr>
          <a:lstStyle/>
          <a:p>
            <a:r>
              <a:rPr lang="hr-HR" dirty="0" err="1" smtClean="0"/>
              <a:t>Hidrolat</a:t>
            </a:r>
            <a:r>
              <a:rPr lang="hr-HR" dirty="0" smtClean="0"/>
              <a:t> </a:t>
            </a:r>
            <a:r>
              <a:rPr lang="hr-HR" dirty="0" err="1" smtClean="0"/>
              <a:t>hamamelisa</a:t>
            </a:r>
            <a:r>
              <a:rPr lang="hr-HR" dirty="0" smtClean="0"/>
              <a:t> ima </a:t>
            </a:r>
            <a:r>
              <a:rPr lang="hr-HR" dirty="0" err="1" smtClean="0"/>
              <a:t>protuupano</a:t>
            </a:r>
            <a:r>
              <a:rPr lang="hr-HR" dirty="0" smtClean="0"/>
              <a:t>  djelovanje, te steže kožu.</a:t>
            </a:r>
          </a:p>
          <a:p>
            <a:r>
              <a:rPr lang="hr-HR" dirty="0" smtClean="0"/>
              <a:t>Ulje lješnjaka je primjereno masnoj koži jer je najbrže upijajuće ulje koje ne ostavlja masni sloj na koži.</a:t>
            </a:r>
          </a:p>
          <a:p>
            <a:r>
              <a:rPr lang="hr-HR" dirty="0" smtClean="0"/>
              <a:t>Ulje sjemenki grožđa je bogato vitaminima i mineralima, dobro </a:t>
            </a:r>
            <a:r>
              <a:rPr lang="hr-HR" dirty="0" err="1" smtClean="0"/>
              <a:t>hidratizira</a:t>
            </a:r>
            <a:r>
              <a:rPr lang="hr-HR" dirty="0" smtClean="0"/>
              <a:t> kožu i dobro prodire u kožu.</a:t>
            </a:r>
          </a:p>
          <a:p>
            <a:r>
              <a:rPr lang="hr-HR" dirty="0" smtClean="0"/>
              <a:t>Ulje sjemenki marelice je bogato masnim kiselinama i namijenjeno je za sve tipove kože.</a:t>
            </a:r>
          </a:p>
          <a:p>
            <a:r>
              <a:rPr lang="hr-HR" dirty="0" err="1" smtClean="0"/>
              <a:t>Higroplex</a:t>
            </a:r>
            <a:r>
              <a:rPr lang="hr-HR" dirty="0" smtClean="0"/>
              <a:t> je preparat odobren u </a:t>
            </a:r>
            <a:r>
              <a:rPr lang="hr-HR" dirty="0" err="1" smtClean="0"/>
              <a:t>biokozmetici</a:t>
            </a:r>
            <a:r>
              <a:rPr lang="hr-HR" dirty="0" smtClean="0"/>
              <a:t> i pospješuje prodiranje aktivnih sastojaka u kožu.</a:t>
            </a:r>
          </a:p>
          <a:p>
            <a:r>
              <a:rPr lang="hr-HR" dirty="0" smtClean="0"/>
              <a:t>Eterično ulje ružmarina </a:t>
            </a:r>
            <a:r>
              <a:rPr lang="hr-HR" dirty="0" err="1" smtClean="0"/>
              <a:t>verbenon</a:t>
            </a:r>
            <a:r>
              <a:rPr lang="hr-HR" dirty="0" smtClean="0"/>
              <a:t> potiče regeneraciju kože i namijenjeno je njezi mješovite kože.</a:t>
            </a:r>
            <a:endParaRPr lang="hr-HR" dirty="0"/>
          </a:p>
        </p:txBody>
      </p:sp>
    </p:spTree>
    <p:extLst>
      <p:ext uri="{BB962C8B-B14F-4D97-AF65-F5344CB8AC3E}">
        <p14:creationId xmlns:p14="http://schemas.microsoft.com/office/powerpoint/2010/main" val="250794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KREMA KOD AKNI ZA MJEŠOVITU KOŽU</a:t>
            </a:r>
            <a:endParaRPr lang="hr-HR" dirty="0"/>
          </a:p>
        </p:txBody>
      </p:sp>
      <p:pic>
        <p:nvPicPr>
          <p:cNvPr id="5" name="Rezervirano mjesto sadržaja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0291" y="609599"/>
            <a:ext cx="7647709" cy="5708073"/>
          </a:xfrm>
        </p:spPr>
      </p:pic>
      <p:sp>
        <p:nvSpPr>
          <p:cNvPr id="4" name="Rezervirano mjesto teksta 3"/>
          <p:cNvSpPr>
            <a:spLocks noGrp="1"/>
          </p:cNvSpPr>
          <p:nvPr>
            <p:ph type="body" sz="half" idx="2"/>
          </p:nvPr>
        </p:nvSpPr>
        <p:spPr/>
        <p:txBody>
          <a:bodyPr/>
          <a:lstStyle/>
          <a:p>
            <a:r>
              <a:rPr lang="hr-HR" dirty="0" smtClean="0"/>
              <a:t>Ulje avokada brzo se upija u kožu, bogato hranjivim tvarima koja usporavaju starenje kože.</a:t>
            </a:r>
          </a:p>
          <a:p>
            <a:r>
              <a:rPr lang="hr-HR" dirty="0" err="1" smtClean="0"/>
              <a:t>Shea</a:t>
            </a:r>
            <a:r>
              <a:rPr lang="hr-HR" dirty="0" smtClean="0"/>
              <a:t> maslac i prirodni vitamin E hrane kožu, održavaju elastičnost, pridonose usporavanju starenja kože.</a:t>
            </a:r>
          </a:p>
          <a:p>
            <a:r>
              <a:rPr lang="hr-HR" dirty="0" smtClean="0"/>
              <a:t>Eterično ulje prave lavande ima protuupalno i umirujuće djelovanje.</a:t>
            </a:r>
          </a:p>
          <a:p>
            <a:endParaRPr lang="hr-HR" dirty="0" smtClean="0"/>
          </a:p>
        </p:txBody>
      </p:sp>
    </p:spTree>
    <p:extLst>
      <p:ext uri="{BB962C8B-B14F-4D97-AF65-F5344CB8AC3E}">
        <p14:creationId xmlns:p14="http://schemas.microsoft.com/office/powerpoint/2010/main" val="3850510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hr-HR" sz="2200" dirty="0" smtClean="0"/>
              <a:t>REGENERATIVNA I ZAŠTITNA KREMA ZA RUKE</a:t>
            </a:r>
            <a:endParaRPr lang="hr-HR" sz="2200" dirty="0"/>
          </a:p>
        </p:txBody>
      </p:sp>
      <p:pic>
        <p:nvPicPr>
          <p:cNvPr id="5" name="Rezervirano mjesto sadržaja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7237" y="526473"/>
            <a:ext cx="7610764" cy="5417127"/>
          </a:xfrm>
        </p:spPr>
      </p:pic>
      <p:sp>
        <p:nvSpPr>
          <p:cNvPr id="4" name="Rezervirano mjesto teksta 3"/>
          <p:cNvSpPr>
            <a:spLocks noGrp="1"/>
          </p:cNvSpPr>
          <p:nvPr>
            <p:ph type="body" sz="half" idx="2"/>
          </p:nvPr>
        </p:nvSpPr>
        <p:spPr/>
        <p:txBody>
          <a:bodyPr/>
          <a:lstStyle/>
          <a:p>
            <a:r>
              <a:rPr lang="hr-HR" dirty="0" err="1" smtClean="0"/>
              <a:t>Shea</a:t>
            </a:r>
            <a:r>
              <a:rPr lang="hr-HR" dirty="0" smtClean="0"/>
              <a:t> maslac hrani kožu, a blagotvorno djelovanje se povećava uz ulje pšeničnih klica.</a:t>
            </a:r>
          </a:p>
          <a:p>
            <a:r>
              <a:rPr lang="hr-HR" dirty="0" err="1" smtClean="0"/>
              <a:t>Alantoin</a:t>
            </a:r>
            <a:r>
              <a:rPr lang="hr-HR" dirty="0" smtClean="0"/>
              <a:t> i glicerin održavaju vlažnost i elastičnost kože.</a:t>
            </a:r>
          </a:p>
          <a:p>
            <a:r>
              <a:rPr lang="hr-HR" dirty="0" smtClean="0"/>
              <a:t>Sinergističko djelovanje aktivnih tvari pridonosi bržoj obnovi kože kao i zaštiti od štetnih, vanjskih utjecaja.</a:t>
            </a:r>
            <a:endParaRPr lang="hr-HR" dirty="0"/>
          </a:p>
        </p:txBody>
      </p:sp>
    </p:spTree>
    <p:extLst>
      <p:ext uri="{BB962C8B-B14F-4D97-AF65-F5344CB8AC3E}">
        <p14:creationId xmlns:p14="http://schemas.microsoft.com/office/powerpoint/2010/main" val="389060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HRANJIVA ANTI-AGE KREMA</a:t>
            </a:r>
            <a:endParaRPr lang="hr-H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6000" y="609600"/>
            <a:ext cx="7112000" cy="5334000"/>
          </a:xfrm>
        </p:spPr>
      </p:pic>
      <p:sp>
        <p:nvSpPr>
          <p:cNvPr id="4" name="Text Placeholder 3"/>
          <p:cNvSpPr>
            <a:spLocks noGrp="1"/>
          </p:cNvSpPr>
          <p:nvPr>
            <p:ph type="body" sz="half" idx="2"/>
          </p:nvPr>
        </p:nvSpPr>
        <p:spPr>
          <a:xfrm>
            <a:off x="9296400" y="2286000"/>
            <a:ext cx="2430780" cy="4149306"/>
          </a:xfrm>
        </p:spPr>
        <p:txBody>
          <a:bodyPr>
            <a:normAutofit fontScale="25000" lnSpcReduction="20000"/>
          </a:bodyPr>
          <a:lstStyle/>
          <a:p>
            <a:r>
              <a:rPr lang="hr-HR" sz="3600" dirty="0">
                <a:latin typeface="+mj-lt"/>
                <a:cs typeface="Times New Roman" panose="02020603050405020304" pitchFamily="18" charset="0"/>
              </a:rPr>
              <a:t>Hranjiva anti-age krema bogata je i hranjiva krema namjenjena zreloj koži. Koristi se izvana svakodnevno. Kombinacija sastojaka kreme djelovat će preventivno i umanjiti znakove starenja kože. Cilj djelovanja je uklanjanje suhoće i hidratizacija, nadomjestak nedostatka sjaja, obnavljanje dubinskih slojeva kože te poticanje proizvodnje novih stanica kože. Svakodnevna njega kože ključna je za održavanje ravnoteže vlage. </a:t>
            </a:r>
            <a:endParaRPr lang="hr-HR" sz="3600" dirty="0" smtClean="0">
              <a:latin typeface="+mj-lt"/>
              <a:cs typeface="Times New Roman" panose="02020603050405020304" pitchFamily="18" charset="0"/>
            </a:endParaRPr>
          </a:p>
          <a:p>
            <a:endParaRPr lang="hr-HR" sz="3200" dirty="0">
              <a:latin typeface="+mj-lt"/>
            </a:endParaRPr>
          </a:p>
          <a:p>
            <a:r>
              <a:rPr lang="hr-HR" sz="3600" dirty="0">
                <a:latin typeface="+mj-lt"/>
                <a:cs typeface="Times New Roman" panose="02020603050405020304" pitchFamily="18" charset="0"/>
              </a:rPr>
              <a:t>Arganovo ulje bogato je nezasićenim esencijalnim masnim kiselinama te kao takvo izvrsno za suhu i dehidriranu kožu te kožu s borama i znakovima fotostarenja. Ulje ruže osim masnih kiselina sadrži  i karotenoide i prekursore vitamina A koji izvrsno djeluju na regeneraciju kože. I arganovo ulje i ružino ulje imaju antioksidativno djelovanje. Kolagen je odgovoran za čvrstoću i elastičnost kože te zdravi sjaj. Glycoderm obnavlja oštećenu lipidnu barijeru kože i osigurava zadržavanje prirodnih faktora vlažnosti. </a:t>
            </a:r>
          </a:p>
          <a:p>
            <a:endParaRPr lang="hr-HR" dirty="0">
              <a:latin typeface="+mj-lt"/>
            </a:endParaRPr>
          </a:p>
        </p:txBody>
      </p:sp>
    </p:spTree>
    <p:extLst>
      <p:ext uri="{BB962C8B-B14F-4D97-AF65-F5344CB8AC3E}">
        <p14:creationId xmlns:p14="http://schemas.microsoft.com/office/powerpoint/2010/main" val="380883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GEL ZA DIŠNE INFEKCIJE</a:t>
            </a:r>
            <a:endParaRPr lang="hr-H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6000" y="609600"/>
            <a:ext cx="7112000" cy="5334000"/>
          </a:xfrm>
        </p:spPr>
      </p:pic>
      <p:sp>
        <p:nvSpPr>
          <p:cNvPr id="4" name="Text Placeholder 3"/>
          <p:cNvSpPr>
            <a:spLocks noGrp="1"/>
          </p:cNvSpPr>
          <p:nvPr>
            <p:ph type="body" sz="half" idx="2"/>
          </p:nvPr>
        </p:nvSpPr>
        <p:spPr>
          <a:xfrm>
            <a:off x="9296400" y="2285999"/>
            <a:ext cx="2430780" cy="4183811"/>
          </a:xfrm>
        </p:spPr>
        <p:txBody>
          <a:bodyPr>
            <a:normAutofit fontScale="70000" lnSpcReduction="20000"/>
          </a:bodyPr>
          <a:lstStyle/>
          <a:p>
            <a:r>
              <a:rPr lang="hr-HR" sz="1200" dirty="0"/>
              <a:t>Gel za dišne infekcije koristi se izvana za olakšavanje disanja kod infektivnih i neinfektivnih upalnih procesa zbog kojih je posljedično otežano disanje. Nanosi se na kožu gdje zbog prisutnosti eteričnih ulja otvara dišne putove. Može se nanosti više puta dnevno ovisno o stupnju začepljenosti dišnih puteva. </a:t>
            </a:r>
          </a:p>
          <a:p>
            <a:r>
              <a:rPr lang="hr-HR" sz="1200" dirty="0"/>
              <a:t>Eterično ulje eukaliptusa ima antivirusno, antibakterijsko</a:t>
            </a:r>
            <a:r>
              <a:rPr lang="hr-HR" sz="1200" dirty="0" smtClean="0"/>
              <a:t>,</a:t>
            </a:r>
            <a:br>
              <a:rPr lang="hr-HR" sz="1200" dirty="0" smtClean="0"/>
            </a:br>
            <a:r>
              <a:rPr lang="hr-HR" sz="1200" dirty="0" smtClean="0"/>
              <a:t>imunostimulativno </a:t>
            </a:r>
            <a:r>
              <a:rPr lang="hr-HR" sz="1200" dirty="0"/>
              <a:t>djelovanje, antiinflamatorno djelovanje te je ekspektorans i antitusik. Eukaliptus radiata od svih vrsta eukaliptusa ima najugodniji miris te ostavlja osvježavajuć osjet. Ulje je blaže od vrste </a:t>
            </a:r>
            <a:r>
              <a:rPr lang="hr-HR" sz="1200" i="1" dirty="0"/>
              <a:t>eukaliptus globulus </a:t>
            </a:r>
            <a:r>
              <a:rPr lang="hr-HR" sz="1200" dirty="0"/>
              <a:t>pa je pogodnije za korištenje kod djece. Ravensara je jedno od najpotentnijih antivirusnih eteričnih ulja, ublažava simptome kašlja, pomaže kod začepljenog nosa i potiče imunitet, pa je više nego odličan izbor kod školske djece u vrijeme vladavine gripe i viroze. S obzirom na veliki udio eteričnih ulja eukaliptusa i ravensare, </a:t>
            </a:r>
            <a:r>
              <a:rPr lang="hr-HR" sz="1200" b="1" dirty="0">
                <a:solidFill>
                  <a:schemeClr val="tx1">
                    <a:lumMod val="95000"/>
                    <a:lumOff val="5000"/>
                  </a:schemeClr>
                </a:solidFill>
              </a:rPr>
              <a:t>gel nije preporučljivo koristiti kod djece mlađe od 3 godine</a:t>
            </a:r>
            <a:r>
              <a:rPr lang="hr-HR" sz="1200" dirty="0">
                <a:solidFill>
                  <a:schemeClr val="tx1">
                    <a:lumMod val="95000"/>
                    <a:lumOff val="5000"/>
                  </a:schemeClr>
                </a:solidFill>
              </a:rPr>
              <a:t>.</a:t>
            </a:r>
            <a:r>
              <a:rPr lang="hr-HR" sz="1200" dirty="0"/>
              <a:t> Macerat nevena </a:t>
            </a:r>
            <a:r>
              <a:rPr lang="hr-HR" sz="1200" dirty="0" smtClean="0"/>
              <a:t>izvrstan </a:t>
            </a:r>
            <a:r>
              <a:rPr lang="hr-HR" sz="1200" dirty="0"/>
              <a:t>je za njegu kože sklone iritacijama i upalama, kod svrbeža te u njezi dječje kože. U ovoj formulaciji, osim kao konstituens, služi i za regeneraciju osjetljive kože koja je često uslijed stalnog brisanja nosa iziritirana i crvena te se počne </a:t>
            </a:r>
            <a:r>
              <a:rPr lang="hr-HR" sz="1200" dirty="0" smtClean="0"/>
              <a:t>ljuskati. </a:t>
            </a:r>
            <a:r>
              <a:rPr lang="hr-HR" sz="1200" dirty="0"/>
              <a:t>Macerat nevena sadrži protuupalne spojeve i vitamine. Posebice je poznato po sposobnosti da zacijeli razne posjekotine i rane. </a:t>
            </a:r>
          </a:p>
          <a:p>
            <a:endParaRPr lang="hr-HR" sz="900" dirty="0"/>
          </a:p>
        </p:txBody>
      </p:sp>
    </p:spTree>
    <p:extLst>
      <p:ext uri="{BB962C8B-B14F-4D97-AF65-F5344CB8AC3E}">
        <p14:creationId xmlns:p14="http://schemas.microsoft.com/office/powerpoint/2010/main" val="383475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ULJE ZA SKIDANJE ŠMINKE</a:t>
            </a:r>
            <a:endParaRPr lang="hr-H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6000" y="609600"/>
            <a:ext cx="7112000" cy="5334000"/>
          </a:xfrm>
        </p:spPr>
      </p:pic>
      <p:sp>
        <p:nvSpPr>
          <p:cNvPr id="4" name="Text Placeholder 3"/>
          <p:cNvSpPr>
            <a:spLocks noGrp="1"/>
          </p:cNvSpPr>
          <p:nvPr>
            <p:ph type="body" sz="half" idx="2"/>
          </p:nvPr>
        </p:nvSpPr>
        <p:spPr/>
        <p:txBody>
          <a:bodyPr>
            <a:normAutofit fontScale="77500" lnSpcReduction="20000"/>
          </a:bodyPr>
          <a:lstStyle/>
          <a:p>
            <a:r>
              <a:rPr lang="hr-HR" dirty="0"/>
              <a:t>Ulje se koristi izvana, za svakodnevno skidanje šminke i nečistoća. </a:t>
            </a:r>
            <a:endParaRPr lang="hr-HR" dirty="0" smtClean="0"/>
          </a:p>
          <a:p>
            <a:endParaRPr lang="hr-HR" dirty="0"/>
          </a:p>
          <a:p>
            <a:r>
              <a:rPr lang="hr-HR" dirty="0"/>
              <a:t>Ulje ricinusa hidratizira kožu i štiti barijeru </a:t>
            </a:r>
            <a:r>
              <a:rPr lang="hr-HR" dirty="0" smtClean="0"/>
              <a:t>kože.  </a:t>
            </a:r>
            <a:r>
              <a:rPr lang="hr-HR" dirty="0"/>
              <a:t>Na kožu djeluje umirujuće zbog bogatstva masnih kiselina. Odlično je kao ulje za čišćenje šminke u kombinaciji s drugim manje viskoznim i ljepljivim uljima. Ulje badema (rafinirano) dobiva se iz 100% čistih sjemenki badema, uz blagu rafinaciju. Izvrstan je emolijens za omekšavanje i regeneriranje kože i vlasišta. Rafinirano ulje badema je lagane teksture koja se lako apsorbira u kožu.</a:t>
            </a:r>
          </a:p>
        </p:txBody>
      </p:sp>
    </p:spTree>
    <p:extLst>
      <p:ext uri="{BB962C8B-B14F-4D97-AF65-F5344CB8AC3E}">
        <p14:creationId xmlns:p14="http://schemas.microsoft.com/office/powerpoint/2010/main" val="503909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LIPSTICK</a:t>
            </a:r>
            <a:br>
              <a:rPr lang="hr-HR" dirty="0" smtClean="0"/>
            </a:br>
            <a:endParaRPr lang="hr-HR"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0" y="609600"/>
            <a:ext cx="7112000" cy="5334000"/>
          </a:xfrm>
        </p:spPr>
      </p:pic>
      <p:sp>
        <p:nvSpPr>
          <p:cNvPr id="4" name="Text Placeholder 3"/>
          <p:cNvSpPr>
            <a:spLocks noGrp="1"/>
          </p:cNvSpPr>
          <p:nvPr>
            <p:ph type="body" sz="half" idx="2"/>
          </p:nvPr>
        </p:nvSpPr>
        <p:spPr>
          <a:xfrm>
            <a:off x="9296400" y="2285999"/>
            <a:ext cx="2430780" cy="4209691"/>
          </a:xfrm>
        </p:spPr>
        <p:txBody>
          <a:bodyPr>
            <a:normAutofit fontScale="55000" lnSpcReduction="20000"/>
          </a:bodyPr>
          <a:lstStyle/>
          <a:p>
            <a:r>
              <a:rPr lang="hr-HR" dirty="0" smtClean="0"/>
              <a:t>Lipstick </a:t>
            </a:r>
            <a:r>
              <a:rPr lang="hr-HR" dirty="0"/>
              <a:t>se koristi izvana, za svakodnevnu njegu i regeneraciju ispucalih i oštećenih usana te za preventivno održavanje mekoće i hidratacije posebice u hladnim mjesecima kada su usne sklonije isušivanju i pucanju. </a:t>
            </a:r>
          </a:p>
          <a:p>
            <a:r>
              <a:rPr lang="hr-HR" dirty="0"/>
              <a:t>Karite maslac stoljećima se koristi zbog svojih zaštitnih učinaka na koži,  dubinske hidratacije i omekšavanja, , idealan je za suhu i osjetljivu kožu. Karite maslac sadrži znatne količine nezasićenih masnih kiselina, vitamine A i E  te se može pohvaliti bogatstvom proteina i minerala. Pokazuje regeneracijsko djelovanje, hipoalergen je, a odličan je izbor i za njegu osjetljive kože. Ulje jojobe ubraja se u tekuće voskove. Vrlo je stabilno i otporno na oksidaciju. Vrlo je sličnog sastava sebumu kože, a svojom stabilnošću usporava oksidaciju pripravaka. Preporuča se kod upalnih stanja kao što su ekcem, seboreja, osip, crvenilo…Pruža bogatu njegu i hidrataciju kože. Ružmarin je poznat kao biljka sa iznimno visokim udjelom antioksidansa. Zbog visokih koncentracija polifenolnih spojeva posjeduje izrazita antioksidativna svojstva. Ekstrakt inhibira formiranje štetnih spojeva za što su zaslužne karnozinska i ružmarinska kiselina, te spojevi karnozol i rozmanol. Pčelinji vosak pravi je dar prirode. Bijeli pčelinji vosak je pročišćen, pogodan je za osobe s osjetljivom kožom i/ili alergijom na nepročišćene pčelinje proizvode. Pčelinji vosak jedan je od prvih voskova koji se koristio u prirodnoj kozmetici. Kao i svi voskovi, štiti kožu od isušivanja.</a:t>
            </a:r>
          </a:p>
          <a:p>
            <a:endParaRPr lang="hr-HR" dirty="0" smtClean="0"/>
          </a:p>
          <a:p>
            <a:endParaRPr lang="hr-HR" dirty="0"/>
          </a:p>
        </p:txBody>
      </p:sp>
    </p:spTree>
    <p:extLst>
      <p:ext uri="{BB962C8B-B14F-4D97-AF65-F5344CB8AC3E}">
        <p14:creationId xmlns:p14="http://schemas.microsoft.com/office/powerpoint/2010/main" val="116717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2500" dirty="0" smtClean="0"/>
              <a:t>HIDRATANTNA</a:t>
            </a:r>
            <a:r>
              <a:rPr lang="hr-HR" sz="2400" dirty="0" smtClean="0"/>
              <a:t> </a:t>
            </a:r>
            <a:r>
              <a:rPr lang="hr-HR" dirty="0" smtClean="0"/>
              <a:t>KREMA</a:t>
            </a:r>
            <a:endParaRPr lang="hr-H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181" y="607392"/>
            <a:ext cx="6911743" cy="5183808"/>
          </a:xfrm>
        </p:spPr>
      </p:pic>
      <p:sp>
        <p:nvSpPr>
          <p:cNvPr id="4" name="Text Placeholder 3"/>
          <p:cNvSpPr>
            <a:spLocks noGrp="1"/>
          </p:cNvSpPr>
          <p:nvPr>
            <p:ph type="body" sz="half" idx="2"/>
          </p:nvPr>
        </p:nvSpPr>
        <p:spPr>
          <a:xfrm>
            <a:off x="9296400" y="2286000"/>
            <a:ext cx="2430780" cy="4123426"/>
          </a:xfrm>
        </p:spPr>
        <p:txBody>
          <a:bodyPr>
            <a:noAutofit/>
          </a:bodyPr>
          <a:lstStyle/>
          <a:p>
            <a:r>
              <a:rPr lang="hr-HR" sz="800" dirty="0"/>
              <a:t>Hidratantna krema namjenjena je svakodnevnoj hidrataciji normalne do mješovite kože, lagane je teksture i lako se nanosi. Koristi se za vanjsku upotrebu. Bogata je sastojcima koji štite kožu od isušivanja. Hidratacija je prvi korak ka lijepoj i zdravoj koži. Dehidrirana i isušena koža ostavlja dojam umorne kože te je takva koža sklonija pojavi bora. </a:t>
            </a:r>
          </a:p>
          <a:p>
            <a:r>
              <a:rPr lang="hr-HR" sz="800" dirty="0"/>
              <a:t>Ulje marelice je bogato vitaminima i mineralima, dobro je za njegu suhe i osjetljive kože, omekšava, hrani i regenerira kožu. Ulje je bogato linolnom i linolenskom kiselinom, brzo se upija u kožu i izrazito je emolijentno. Hladno tiješteno ulje badema je visokokvalitetno ulje bogato masnim kiselinama i vitaminima A, B1, B2, B6 i vitaminom E , omekšava i regenerira kožu. Kukui ulje spada u </a:t>
            </a:r>
            <a:r>
              <a:rPr lang="hr-HR" sz="800" b="1" dirty="0"/>
              <a:t>“</a:t>
            </a:r>
            <a:r>
              <a:rPr lang="hr-HR" sz="800" dirty="0"/>
              <a:t>suha ulja</a:t>
            </a:r>
            <a:r>
              <a:rPr lang="hr-HR" sz="800" b="1" dirty="0"/>
              <a:t>”</a:t>
            </a:r>
            <a:r>
              <a:rPr lang="hr-HR" sz="800" dirty="0"/>
              <a:t>, što znači da se brzo upija uz veoma dobro hranjenje kože i kose</a:t>
            </a:r>
            <a:r>
              <a:rPr lang="hr-HR" sz="800" b="1" dirty="0"/>
              <a:t>,</a:t>
            </a:r>
            <a:r>
              <a:rPr lang="hr-HR" sz="800" dirty="0"/>
              <a:t> veoma</a:t>
            </a:r>
            <a:r>
              <a:rPr lang="hr-HR" sz="800" b="1" dirty="0"/>
              <a:t> </a:t>
            </a:r>
            <a:r>
              <a:rPr lang="hr-HR" sz="800" dirty="0"/>
              <a:t>je</a:t>
            </a:r>
            <a:r>
              <a:rPr lang="hr-HR" sz="800" b="1" dirty="0"/>
              <a:t> </a:t>
            </a:r>
            <a:r>
              <a:rPr lang="hr-HR" sz="800" dirty="0"/>
              <a:t>hranjivo stoga se preporučuje za njegu svih tipova kože, kao i dehidrirane. Hygroplex je prirodni je kompleks ovlaživača kože koji sadrži higroskopne supstance, mono i disaharide, u kombinaciji s aminokiselinama, ureom i heksil-nikotinatom koji poboljšava mikrocirkulaciju krvi u koži pa poboljšava ishranu tkiva i elasticitet kože. Koristi se kod suhe i izrazito suhe kože koja je oštećena te izložena štetnim vanjskim </a:t>
            </a:r>
            <a:r>
              <a:rPr lang="hr-HR" sz="800" dirty="0" smtClean="0"/>
              <a:t>utjecajima</a:t>
            </a:r>
            <a:r>
              <a:rPr lang="hr-HR" sz="800" dirty="0"/>
              <a:t>.</a:t>
            </a:r>
          </a:p>
          <a:p>
            <a:endParaRPr lang="hr-HR" sz="800" dirty="0"/>
          </a:p>
        </p:txBody>
      </p:sp>
    </p:spTree>
    <p:extLst>
      <p:ext uri="{BB962C8B-B14F-4D97-AF65-F5344CB8AC3E}">
        <p14:creationId xmlns:p14="http://schemas.microsoft.com/office/powerpoint/2010/main" val="1288315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ULJNI SERUM ZA SUHU KOŽU</a:t>
            </a:r>
            <a:endParaRPr lang="hr-H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6000" y="609600"/>
            <a:ext cx="7112000" cy="5334000"/>
          </a:xfrm>
        </p:spPr>
      </p:pic>
      <p:sp>
        <p:nvSpPr>
          <p:cNvPr id="4" name="Text Placeholder 3"/>
          <p:cNvSpPr>
            <a:spLocks noGrp="1"/>
          </p:cNvSpPr>
          <p:nvPr>
            <p:ph type="body" sz="half" idx="2"/>
          </p:nvPr>
        </p:nvSpPr>
        <p:spPr>
          <a:xfrm>
            <a:off x="9296400" y="2286000"/>
            <a:ext cx="2430780" cy="4167554"/>
          </a:xfrm>
        </p:spPr>
        <p:txBody>
          <a:bodyPr>
            <a:normAutofit fontScale="62500" lnSpcReduction="20000"/>
          </a:bodyPr>
          <a:lstStyle/>
          <a:p>
            <a:r>
              <a:rPr lang="hr-HR" dirty="0"/>
              <a:t>Serum se koristi kod ispucale i suhe kože. Unatoč uljnoj bazi, serum se vrlo brzo upija i ostavlja osjećaj mekoće i podatnosti. Vrlo koristan u zimskim mjesecima kada je koža dodatno izložena stresnim uvjetima. Koristi se izvana po potrebi, moguća svakodnevna upotreba u više navrata. </a:t>
            </a:r>
            <a:endParaRPr lang="hr-HR" dirty="0" smtClean="0"/>
          </a:p>
          <a:p>
            <a:endParaRPr lang="hr-HR" dirty="0"/>
          </a:p>
          <a:p>
            <a:r>
              <a:rPr lang="hr-HR" dirty="0"/>
              <a:t>Arganovo ulje bogato je nezasićenim esencijalnim masnim kiselinama te kao takvo izvrsno za suhu i dehidriranu kožu te kožu. Dobiva se hladnim tiještenjem ploda divlje ruže. Sadrži esencijalne masne kiseline, karotenoide i prekursore vitamina A koji izvrsno djeluju na regeneraciju kože. Izuzetno je vrijedno ulje u regenerativnoj njezi kože. Ima prirodna antioksidativna svojstva i djeluje blago adstrigentno. Ekstrakt trputaste lisičine namjenjeno je za suhu kožu, upalne bolesti kože te intenzivnu ishranu kože. Sadrži α-linolensku kiselinu, stearidonsku kiselinu, γ-linolensku kiselinu i tokoferole. Ekstrakt je vrlo učinkovit jer</a:t>
            </a:r>
            <a:r>
              <a:rPr lang="hr-HR" i="1" dirty="0"/>
              <a:t> </a:t>
            </a:r>
            <a:r>
              <a:rPr lang="hr-HR" dirty="0"/>
              <a:t>umanjuje upalne promjene kože supresirajući otpuštanje arahidonske kiseline, kao i transformaciju masnih kiselina u proinflamatorne eikosanoide.</a:t>
            </a:r>
          </a:p>
        </p:txBody>
      </p:sp>
    </p:spTree>
    <p:extLst>
      <p:ext uri="{BB962C8B-B14F-4D97-AF65-F5344CB8AC3E}">
        <p14:creationId xmlns:p14="http://schemas.microsoft.com/office/powerpoint/2010/main" val="1071636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DJEČJA MAST</a:t>
            </a:r>
            <a:endParaRPr lang="hr-HR"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6000" y="609600"/>
            <a:ext cx="7112000" cy="5334000"/>
          </a:xfrm>
        </p:spPr>
      </p:pic>
      <p:sp>
        <p:nvSpPr>
          <p:cNvPr id="4" name="Text Placeholder 3"/>
          <p:cNvSpPr>
            <a:spLocks noGrp="1"/>
          </p:cNvSpPr>
          <p:nvPr>
            <p:ph type="body" sz="half" idx="2"/>
          </p:nvPr>
        </p:nvSpPr>
        <p:spPr>
          <a:xfrm>
            <a:off x="9296400" y="2285999"/>
            <a:ext cx="2430780" cy="4202723"/>
          </a:xfrm>
        </p:spPr>
        <p:txBody>
          <a:bodyPr>
            <a:normAutofit fontScale="70000" lnSpcReduction="20000"/>
          </a:bodyPr>
          <a:lstStyle/>
          <a:p>
            <a:r>
              <a:rPr lang="hr-HR" dirty="0"/>
              <a:t>Dječja mast štiti dječju kožu od crvenila, upala i iritacije u području pelena, za zaštitu i njegu nježne kože novorođenčadi i djece. Koristi se izvana za svakodnevnu njegu. </a:t>
            </a:r>
          </a:p>
          <a:p>
            <a:r>
              <a:rPr lang="hr-HR" dirty="0"/>
              <a:t>Lanolin je ovčja masnoća, dobiva se iz vune ošišane ovce. Izuzetno je hranjiv. Omekšava i štiti kožu od isušivanja, prodire u dublje slojeve kože.  Lanolin ima sposobnost vezivanja vlage na sebe, tako da na taj način i koža veže vlagu na sebe, ostaje duže vrijeme vlažna i ne isušuje se. Vazelin se odavno koristi za njegu kože i predstavlja jednostavno rješenje za mnoge</a:t>
            </a:r>
            <a:r>
              <a:rPr lang="hr-HR" b="1" dirty="0"/>
              <a:t> </a:t>
            </a:r>
            <a:r>
              <a:rPr lang="hr-HR" dirty="0"/>
              <a:t>kožne probleme</a:t>
            </a:r>
            <a:r>
              <a:rPr lang="hr-HR" b="1" dirty="0"/>
              <a:t>.</a:t>
            </a:r>
            <a:r>
              <a:rPr lang="hr-HR" dirty="0"/>
              <a:t> Unatoč raznim novim kozmetičkim proizvodima, vazelin se koristi već</a:t>
            </a:r>
            <a:r>
              <a:rPr lang="hr-HR" b="1" dirty="0"/>
              <a:t> </a:t>
            </a:r>
            <a:r>
              <a:rPr lang="hr-HR" dirty="0"/>
              <a:t>150 godina</a:t>
            </a:r>
            <a:r>
              <a:rPr lang="hr-HR" b="1" dirty="0"/>
              <a:t>.</a:t>
            </a:r>
            <a:r>
              <a:rPr lang="hr-HR" dirty="0"/>
              <a:t> Pokazuje okluzivna svostva te štiti kožu od vanjskih utjecaja. Ulje badema dobiva se iz sjemenki badema. Izvrstan je emolijens za omekšavanje i regeneriranje kože i vlasišta. Hrani i smiruje kožu, namijenjeno njezi svih tipova kože, a posebno za kožu sklonu perutanju i crvenilu.</a:t>
            </a:r>
          </a:p>
          <a:p>
            <a:endParaRPr lang="hr-HR" dirty="0"/>
          </a:p>
        </p:txBody>
      </p:sp>
    </p:spTree>
    <p:extLst>
      <p:ext uri="{BB962C8B-B14F-4D97-AF65-F5344CB8AC3E}">
        <p14:creationId xmlns:p14="http://schemas.microsoft.com/office/powerpoint/2010/main" val="3620404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MASLAC KOD ATOPIJSKOG DERMATITISA</a:t>
            </a:r>
            <a:endParaRPr lang="hr-HR"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6000" y="609600"/>
            <a:ext cx="7112000" cy="5334000"/>
          </a:xfrm>
        </p:spPr>
      </p:pic>
      <p:sp>
        <p:nvSpPr>
          <p:cNvPr id="4" name="Text Placeholder 3"/>
          <p:cNvSpPr>
            <a:spLocks noGrp="1"/>
          </p:cNvSpPr>
          <p:nvPr>
            <p:ph type="body" sz="half" idx="2"/>
          </p:nvPr>
        </p:nvSpPr>
        <p:spPr>
          <a:xfrm>
            <a:off x="9296400" y="2286000"/>
            <a:ext cx="2430780" cy="4167554"/>
          </a:xfrm>
        </p:spPr>
        <p:txBody>
          <a:bodyPr>
            <a:normAutofit fontScale="55000" lnSpcReduction="20000"/>
          </a:bodyPr>
          <a:lstStyle/>
          <a:p>
            <a:r>
              <a:rPr lang="hr-HR" dirty="0"/>
              <a:t>Atopijski dermatitis, također poznat i pod nazivom atopijski ekcem, kronična je kožna bolest koja zahvaća kožu lica i tijela dojenčadi, djece i odraslih. Karakterizirana je kroničnim svrbežom i suhoćom kože. Liječenje je atopijskog dermatitisa simptomatsko i osnovni cilj je spriječiti nastanak suhe kože, ublažiti svrbež i kontrolirati osip te spriječiti komplikacije u vidu infekcija kože. Maslac se koristi izvana po potrebi, kod javljanja suhoće, ekcema ili svrbeži.</a:t>
            </a:r>
          </a:p>
          <a:p>
            <a:r>
              <a:rPr lang="hr-HR" dirty="0"/>
              <a:t>Karite maslac stoljećima se koristi zbog svojih zaštitnih učinaka na koži,  dubinske hidratacije i omekšavanja, , idealan je za suhu i osjetljivu kožu. Karite maslac sadrži znatne količine nezasićenih masnih kiselina, vitamine A i E  te se može pohvaliti bogatstvom proteina i minerala. Pokazuje regeneracijsko djelovanje, hipoalergen je, a odličan je izbor i za njegu osjetljive kože. Boražina je poznata po svome protuupalnom djelovanju kod primjene na koži, posebice kada je riječ o koži sklonoj alergijskim reakcijama ili oboljeloj od ekcema i</a:t>
            </a:r>
            <a:r>
              <a:rPr lang="hr-HR" b="1" dirty="0"/>
              <a:t> </a:t>
            </a:r>
            <a:r>
              <a:rPr lang="hr-HR" dirty="0"/>
              <a:t>dermatitisa</a:t>
            </a:r>
            <a:r>
              <a:rPr lang="hr-HR" b="1" dirty="0"/>
              <a:t>. </a:t>
            </a:r>
            <a:r>
              <a:rPr lang="hr-HR" dirty="0"/>
              <a:t>Bogata je vitaminima A, E, K i D te protuupalnom omega-6 kiselinom po nazivu gama linoleinska kiselina. Ulje rimske kamilice upotrebljava se za smirenje i opuštanje kože i ekcema. Eterično ulje njemačke kamilice djeluje protuupalno, antialergijski, analgetično, antistresno i umirujuće.</a:t>
            </a:r>
          </a:p>
        </p:txBody>
      </p:sp>
    </p:spTree>
    <p:extLst>
      <p:ext uri="{BB962C8B-B14F-4D97-AF65-F5344CB8AC3E}">
        <p14:creationId xmlns:p14="http://schemas.microsoft.com/office/powerpoint/2010/main" val="5383765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TM03457510[[fn=Savon]]</Template>
  <TotalTime>260</TotalTime>
  <Words>1056</Words>
  <Application>Microsoft Office PowerPoint</Application>
  <PresentationFormat>Široki zaslon</PresentationFormat>
  <Paragraphs>63</Paragraphs>
  <Slides>16</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16</vt:i4>
      </vt:variant>
    </vt:vector>
  </HeadingPairs>
  <TitlesOfParts>
    <vt:vector size="20" baseType="lpstr">
      <vt:lpstr>Century Gothic</vt:lpstr>
      <vt:lpstr>Garamond</vt:lpstr>
      <vt:lpstr>Times New Roman</vt:lpstr>
      <vt:lpstr>Savon</vt:lpstr>
      <vt:lpstr>Katalog proizvoda</vt:lpstr>
      <vt:lpstr>HRANJIVA ANTI-AGE KREMA</vt:lpstr>
      <vt:lpstr>GEL ZA DIŠNE INFEKCIJE</vt:lpstr>
      <vt:lpstr>ULJE ZA SKIDANJE ŠMINKE</vt:lpstr>
      <vt:lpstr>LIPSTICK </vt:lpstr>
      <vt:lpstr>HIDRATANTNA KREMA</vt:lpstr>
      <vt:lpstr>ULJNI SERUM ZA SUHU KOŽU</vt:lpstr>
      <vt:lpstr>DJEČJA MAST</vt:lpstr>
      <vt:lpstr>MASLAC KOD ATOPIJSKOG DERMATITISA</vt:lpstr>
      <vt:lpstr>GEL ZA ZGLOBOVE I MIŠIĆE</vt:lpstr>
      <vt:lpstr>GEL KOJI GRIJE</vt:lpstr>
      <vt:lpstr>NEVENOVA MAST</vt:lpstr>
      <vt:lpstr>MASKA ZA LICE</vt:lpstr>
      <vt:lpstr>HIDRATANTNA GELKREMA KOD AKNI</vt:lpstr>
      <vt:lpstr>KREMA KOD AKNI ZA MJEŠOVITU KOŽU</vt:lpstr>
      <vt:lpstr>REGENERATIVNA I ZAŠTITNA KREMA ZA RUKE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Katalog proizvoda</dc:title>
  <dc:creator>User</dc:creator>
  <cp:lastModifiedBy>Hewlett-Packard Company</cp:lastModifiedBy>
  <cp:revision>36</cp:revision>
  <dcterms:created xsi:type="dcterms:W3CDTF">2019-02-17T11:48:19Z</dcterms:created>
  <dcterms:modified xsi:type="dcterms:W3CDTF">2019-10-23T16:08:21Z</dcterms:modified>
</cp:coreProperties>
</file>